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95" r:id="rId1"/>
    <p:sldMasterId id="2147484509" r:id="rId2"/>
    <p:sldMasterId id="2147484568" r:id="rId3"/>
  </p:sldMasterIdLst>
  <p:notesMasterIdLst>
    <p:notesMasterId r:id="rId7"/>
  </p:notesMasterIdLst>
  <p:handoutMasterIdLst>
    <p:handoutMasterId r:id="rId8"/>
  </p:handoutMasterIdLst>
  <p:sldIdLst>
    <p:sldId id="472" r:id="rId4"/>
    <p:sldId id="473" r:id="rId5"/>
    <p:sldId id="510" r:id="rId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E64833"/>
    <a:srgbClr val="FF0D12"/>
    <a:srgbClr val="05122F"/>
    <a:srgbClr val="0A2152"/>
    <a:srgbClr val="FFFFFF"/>
    <a:srgbClr val="49B8C4"/>
    <a:srgbClr val="BD21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88" autoAdjust="0"/>
    <p:restoredTop sz="93002" autoAdjust="0"/>
  </p:normalViewPr>
  <p:slideViewPr>
    <p:cSldViewPr snapToGrid="0" snapToObjects="1">
      <p:cViewPr varScale="1">
        <p:scale>
          <a:sx n="108" d="100"/>
          <a:sy n="108" d="100"/>
        </p:scale>
        <p:origin x="954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4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369913025700812E-2"/>
          <c:y val="0.18813903589862654"/>
          <c:w val="0.8825757575757589"/>
          <c:h val="0.8093438320209993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2417821970602128"/>
                  <c:y val="-1.984028522364442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en-PH" sz="18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GASS</a:t>
                    </a:r>
                    <a:r>
                      <a:rPr lang="en-US" baseline="0" dirty="0" smtClean="0"/>
                      <a:t> - </a:t>
                    </a:r>
                    <a:r>
                      <a:rPr lang="en-US" baseline="0" dirty="0" smtClean="0"/>
                      <a:t>.45%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5715291690293712"/>
                  <c:y val="3.893527978904176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en-PH" sz="18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PH" sz="1800" dirty="0" smtClean="0"/>
                      <a:t>Support</a:t>
                    </a:r>
                    <a:r>
                      <a:rPr lang="en-PH" sz="1800" baseline="0" dirty="0" smtClean="0"/>
                      <a:t> to Operation (STO)</a:t>
                    </a:r>
                    <a:r>
                      <a:rPr lang="en-PH" sz="1800" dirty="0" smtClean="0"/>
                      <a:t> </a:t>
                    </a:r>
                    <a:r>
                      <a:rPr lang="en-PH" sz="1800" dirty="0"/>
                      <a:t>- </a:t>
                    </a:r>
                    <a:r>
                      <a:rPr lang="en-PH" sz="1800" dirty="0" smtClean="0"/>
                      <a:t>.41%</a:t>
                    </a:r>
                    <a:endParaRPr lang="en-PH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647491362149574"/>
                      <c:h val="0.1789081823982641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8.6995150586704525E-2"/>
                  <c:y val="-0.112988434658662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en-PH" sz="16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 smtClean="0">
                        <a:solidFill>
                          <a:srgbClr val="FF0000"/>
                        </a:solidFill>
                      </a:rPr>
                      <a:t>OPERATIONS </a:t>
                    </a:r>
                    <a:r>
                      <a:rPr lang="en-US" sz="1600" dirty="0" smtClean="0">
                        <a:solidFill>
                          <a:srgbClr val="FF0000"/>
                        </a:solidFill>
                      </a:rPr>
                      <a:t>90.40%</a:t>
                    </a:r>
                    <a:endParaRPr lang="en-US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0763888888889006E-2"/>
                  <c:y val="-4.1290814296281508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en-PH" sz="1800" b="1" i="0" u="none" strike="noStrike" kern="1200" spc="0" baseline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LFP</a:t>
                    </a:r>
                    <a:r>
                      <a:rPr lang="en-US" baseline="0" dirty="0" smtClean="0"/>
                      <a:t> – </a:t>
                    </a:r>
                    <a:r>
                      <a:rPr lang="en-US" baseline="0" dirty="0" smtClean="0"/>
                      <a:t>.76%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4068086399899419E-2"/>
                  <c:y val="-3.513994868296216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en-PH" sz="1800" b="1" i="0" u="none" strike="noStrike" kern="1200" spc="0" baseline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FAPs – </a:t>
                    </a:r>
                    <a:r>
                      <a:rPr lang="en-US" dirty="0" smtClean="0"/>
                      <a:t>7.99%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PH"/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GASS - .91%</c:v>
                </c:pt>
                <c:pt idx="1">
                  <c:v>STO - .24%</c:v>
                </c:pt>
                <c:pt idx="2">
                  <c:v>OPERATIONS - 79.77%</c:v>
                </c:pt>
                <c:pt idx="3">
                  <c:v>LFP - 3.29%</c:v>
                </c:pt>
                <c:pt idx="4">
                  <c:v>FAP - 15.79%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1039728</c:v>
                </c:pt>
                <c:pt idx="1">
                  <c:v>266140</c:v>
                </c:pt>
                <c:pt idx="2">
                  <c:v>82891833</c:v>
                </c:pt>
                <c:pt idx="3">
                  <c:v>7152546</c:v>
                </c:pt>
                <c:pt idx="4">
                  <c:v>17530737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0.54008</cdr:x>
      <cdr:y>0.14335</cdr:y>
    </cdr:from>
    <cdr:to>
      <cdr:x>0.70781</cdr:x>
      <cdr:y>0.21343</cdr:y>
    </cdr:to>
    <cdr:cxnSp macro="">
      <cdr:nvCxnSpPr>
        <cdr:cNvPr id="6" name="Elbow Connector 5"/>
        <cdr:cNvCxnSpPr/>
      </cdr:nvCxnSpPr>
      <cdr:spPr>
        <a:xfrm xmlns:a="http://schemas.openxmlformats.org/drawingml/2006/main" rot="10800000" flipV="1">
          <a:off x="5017432" y="701363"/>
          <a:ext cx="1558245" cy="342882"/>
        </a:xfrm>
        <a:prstGeom xmlns:a="http://schemas.openxmlformats.org/drawingml/2006/main" prst="bentConnector3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5E772-5D05-493E-8788-1114D6297D2D}" type="datetimeFigureOut">
              <a:rPr lang="en-PH" smtClean="0"/>
              <a:pPr/>
              <a:t>30/01/2017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573E5-9942-43A6-B91E-D7F8EFC34754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1267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EC27-EA90-0540-9F88-68823B765E44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9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94A24-186A-0942-B0EE-67FEB650BC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41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4813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PH" dirty="0" smtClean="0">
              <a:solidFill>
                <a:schemeClr val="tx1"/>
              </a:solidFill>
            </a:endParaRP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8814" indent="-288005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2021" indent="-230404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2830" indent="-230404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3639" indent="-230404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34448" indent="-23040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95256" indent="-23040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56065" indent="-23040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16873" indent="-23040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B22F77A-D7B4-43A7-BDF0-BCF63431F1A3}" type="slidenum">
              <a:rPr lang="en-PH">
                <a:latin typeface="Arial" pitchFamily="34" charset="0"/>
              </a:rPr>
              <a:pPr/>
              <a:t>1</a:t>
            </a:fld>
            <a:endParaRPr lang="en-PH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479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4813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PH" sz="1200" i="1" dirty="0" smtClean="0">
              <a:solidFill>
                <a:schemeClr val="tx1"/>
              </a:solidFill>
            </a:endParaRP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8814" indent="-288005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2021" indent="-230404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2830" indent="-230404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3639" indent="-230404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34448" indent="-23040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95256" indent="-23040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56065" indent="-23040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16873" indent="-23040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8448B14-DD3F-42D5-AF61-1BC339840BC8}" type="slidenum">
              <a:rPr lang="en-PH">
                <a:latin typeface="Arial" pitchFamily="34" charset="0"/>
              </a:rPr>
              <a:pPr/>
              <a:t>2</a:t>
            </a:fld>
            <a:endParaRPr lang="en-PH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623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4813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l-PH" sz="1200" dirty="0" smtClean="0">
              <a:solidFill>
                <a:schemeClr val="tx1"/>
              </a:solidFill>
            </a:endParaRP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8814" indent="-288005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2021" indent="-230404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2830" indent="-230404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3639" indent="-230404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34448" indent="-23040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95256" indent="-23040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56065" indent="-23040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16873" indent="-23040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9A38F55-1FFC-499F-8355-1BE06BCDB71D}" type="slidenum">
              <a:rPr lang="en-PH">
                <a:latin typeface="Arial" pitchFamily="34" charset="0"/>
              </a:rPr>
              <a:pPr/>
              <a:t>3</a:t>
            </a:fld>
            <a:endParaRPr lang="en-PH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217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667" y="1905001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666" y="4344989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29000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9471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" y="6238876"/>
            <a:ext cx="12192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0289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152350846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HelveticaNeueLT Com 57 Cn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3384B-202D-41BC-98D3-9CF51735A49C}" type="datetimeFigureOut">
              <a:rPr lang="en-US" smtClean="0"/>
              <a:pPr>
                <a:defRPr/>
              </a:pPr>
              <a:t>1/30/2017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7BCE5B4-CEF2-447A-B0BA-D5779E530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73925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HelveticaNeueLT Com 57 Cn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3384B-202D-41BC-98D3-9CF51735A49C}" type="datetimeFigureOut">
              <a:rPr lang="en-US"/>
              <a:pPr>
                <a:defRPr/>
              </a:pPr>
              <a:t>1/30/2017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7BCE5B4-CEF2-447A-B0BA-D5779E5309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2610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63084" y="1905000"/>
            <a:ext cx="10720917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57222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AF8DD645-B9B4-46EE-B031-35C24A448A04}" type="datetimeFigureOut">
              <a:rPr lang="en-US" smtClean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4399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93E9-CEF0-47B7-AEA6-AFACC79966BA}" type="datetimeFigureOut">
              <a:rPr lang="en-US" smtClean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2201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4F47-3A99-4701-A7D9-FE6C4D9DA92E}" type="datetimeFigureOut">
              <a:rPr lang="en-US" smtClean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84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2588-EC5C-453B-A942-AA1C7EFEEF33}" type="datetimeFigureOut">
              <a:rPr lang="en-US" smtClean="0"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823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1262565737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5D575-BDA5-4AAF-81DC-5D38C213A391}" type="datetimeFigureOut">
              <a:rPr lang="en-US" smtClean="0"/>
              <a:t>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405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5B0-21BA-48EA-B067-5E37072B4F18}" type="datetimeFigureOut">
              <a:rPr lang="en-US" smtClean="0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9113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59AD-49F4-478E-A013-BE606CDD1B41}" type="datetimeFigureOut">
              <a:rPr lang="en-US" smtClean="0"/>
              <a:t>1/30/2017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1350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E8D2-BCEE-4D3D-AE6D-93BD204BAD0C}" type="datetimeFigureOut">
              <a:rPr lang="en-US" smtClean="0"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80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110E-D48F-4A61-BE6D-11D38A61FE05}" type="datetimeFigureOut">
              <a:rPr lang="en-US" smtClean="0"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463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E700-EF95-463F-B75A-2CDEC15C5A37}" type="datetimeFigureOut">
              <a:rPr lang="en-US" smtClean="0"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781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6CC6-9B37-4318-8876-62F2332BE330}" type="datetimeFigureOut">
              <a:rPr lang="en-US" smtClean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740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7781-F104-4BD5-BC26-3DB2DD695986}" type="datetimeFigureOut">
              <a:rPr lang="en-US" smtClean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65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B9AD0-4BAD-48BB-B06C-62CAB66B1652}" type="datetimeFigureOut">
              <a:rPr lang="en-US" smtClean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286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7D66-9247-4313-B245-9F882A4407CD}" type="datetimeFigureOut">
              <a:rPr lang="en-US" smtClean="0"/>
              <a:t>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93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527477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22A5-2C49-4E61-8AF1-56B5ABF57608}" type="datetimeFigureOut">
              <a:rPr lang="en-US" smtClean="0"/>
              <a:t>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68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80A0-ED6C-4884-9FFE-87471827F59A}" type="datetimeFigureOut">
              <a:rPr lang="en-US" smtClean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965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4D98-3273-47CE-B312-A00AAFA2779F}" type="datetimeFigureOut">
              <a:rPr lang="en-US" smtClean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455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HelveticaNeueLT Com 57 Cn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3384B-202D-41BC-98D3-9CF51735A49C}" type="datetimeFigureOut">
              <a:rPr lang="en-US" smtClean="0"/>
              <a:pPr>
                <a:defRPr/>
              </a:pPr>
              <a:t>1/30/2017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7BCE5B4-CEF2-447A-B0BA-D5779E530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5040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12875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03644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54864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1957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57802"/>
            <a:ext cx="54864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99" y="2174875"/>
            <a:ext cx="54864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642" y="1757802"/>
            <a:ext cx="548935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490632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5292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5477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58160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870450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1176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15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  <p:sldLayoutId id="2147484507" r:id="rId12"/>
    <p:sldLayoutId id="2147484508" r:id="rId13"/>
    <p:sldLayoutId id="2147484146" r:id="rId14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12192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3" y="1905001"/>
            <a:ext cx="10720917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60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0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17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9" r:id="rId1"/>
    <p:sldLayoutId id="2147484570" r:id="rId2"/>
    <p:sldLayoutId id="2147484571" r:id="rId3"/>
    <p:sldLayoutId id="2147484572" r:id="rId4"/>
    <p:sldLayoutId id="2147484573" r:id="rId5"/>
    <p:sldLayoutId id="2147484574" r:id="rId6"/>
    <p:sldLayoutId id="2147484575" r:id="rId7"/>
    <p:sldLayoutId id="2147484576" r:id="rId8"/>
    <p:sldLayoutId id="2147484577" r:id="rId9"/>
    <p:sldLayoutId id="2147484578" r:id="rId10"/>
    <p:sldLayoutId id="2147484579" r:id="rId11"/>
    <p:sldLayoutId id="2147484580" r:id="rId12"/>
    <p:sldLayoutId id="2147484581" r:id="rId13"/>
    <p:sldLayoutId id="2147484582" r:id="rId14"/>
    <p:sldLayoutId id="2147484583" r:id="rId15"/>
    <p:sldLayoutId id="2147484584" r:id="rId16"/>
    <p:sldLayoutId id="2147484585" r:id="rId17"/>
    <p:sldLayoutId id="2147484586" r:id="rId18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1.xls"/><Relationship Id="rId3" Type="http://schemas.openxmlformats.org/officeDocument/2006/relationships/notesSlide" Target="../notesSlides/notesSlide2.xml"/><Relationship Id="rId7" Type="http://schemas.openxmlformats.org/officeDocument/2006/relationships/hyperlink" Target="USBBlack/Other%20Files/Budget%20Files/CenterPangit.ppt" TargetMode="Externa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hyperlink" Target="USBBlack/Other%20Files/Budget%20Files/increaseps.ppt" TargetMode="Externa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WordArt 16"/>
          <p:cNvSpPr>
            <a:spLocks noChangeArrowheads="1" noChangeShapeType="1"/>
          </p:cNvSpPr>
          <p:nvPr/>
        </p:nvSpPr>
        <p:spPr bwMode="auto">
          <a:xfrm>
            <a:off x="2860434" y="228601"/>
            <a:ext cx="717452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2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95239" name="WordArt 1028"/>
          <p:cNvSpPr>
            <a:spLocks noChangeArrowheads="1" noChangeShapeType="1" noTextEdit="1"/>
          </p:cNvSpPr>
          <p:nvPr/>
        </p:nvSpPr>
        <p:spPr bwMode="auto">
          <a:xfrm>
            <a:off x="2349628" y="3204841"/>
            <a:ext cx="7625918" cy="1190215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9900" b="1" kern="1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Palatino Linotype"/>
                <a:cs typeface="Palatino Linotype"/>
              </a:rPr>
              <a:t>P </a:t>
            </a:r>
            <a:r>
              <a:rPr lang="en-US" sz="19900" b="1" kern="10" dirty="0" smtClean="0">
                <a:ln w="22225">
                  <a:noFill/>
                  <a:prstDash val="solid"/>
                </a:ln>
                <a:solidFill>
                  <a:srgbClr val="FF0000"/>
                </a:solidFill>
                <a:latin typeface="Palatino Linotype"/>
                <a:cs typeface="Palatino Linotype"/>
              </a:rPr>
              <a:t>128,070,504</a:t>
            </a:r>
            <a:endParaRPr lang="en-US" sz="19900" b="1" kern="10" dirty="0">
              <a:ln w="22225">
                <a:noFill/>
                <a:prstDash val="solid"/>
              </a:ln>
              <a:solidFill>
                <a:srgbClr val="FF0000"/>
              </a:solidFill>
              <a:latin typeface="Palatino Linotype"/>
              <a:cs typeface="Palatino Linotype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0" y="0"/>
            <a:ext cx="9144000" cy="140288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alatino Linotype"/>
                <a:cs typeface="Palatino Linotype"/>
              </a:rPr>
              <a:t>DSWD APPROVED BUDGET FOR CY </a:t>
            </a:r>
            <a:r>
              <a:rPr lang="en-US" sz="3200" dirty="0" smtClean="0">
                <a:solidFill>
                  <a:schemeClr val="bg1"/>
                </a:solidFill>
                <a:latin typeface="Palatino Linotype"/>
                <a:cs typeface="Palatino Linotype"/>
              </a:rPr>
              <a:t>2017          </a:t>
            </a:r>
            <a:r>
              <a:rPr lang="en-US" sz="3200" dirty="0">
                <a:solidFill>
                  <a:schemeClr val="bg1"/>
                </a:solidFill>
                <a:latin typeface="Palatino Linotype"/>
                <a:cs typeface="Palatino Linotype"/>
              </a:rPr>
              <a:t>(in thousand pesos)</a:t>
            </a:r>
          </a:p>
        </p:txBody>
      </p:sp>
    </p:spTree>
    <p:extLst>
      <p:ext uri="{BB962C8B-B14F-4D97-AF65-F5344CB8AC3E}">
        <p14:creationId xmlns:p14="http://schemas.microsoft.com/office/powerpoint/2010/main" val="4724839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9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776858"/>
              </p:ext>
            </p:extLst>
          </p:nvPr>
        </p:nvGraphicFramePr>
        <p:xfrm>
          <a:off x="8712200" y="3104876"/>
          <a:ext cx="3633788" cy="3602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0" name="Chart" r:id="rId4" imgW="6829569" imgH="4762344" progId="MSGraph.Chart.8">
                  <p:embed followColorScheme="full"/>
                </p:oleObj>
              </mc:Choice>
              <mc:Fallback>
                <p:oleObj name="Chart" r:id="rId4" imgW="6829569" imgH="4762344" progId="MSGraph.Chart.8">
                  <p:embed followColorScheme="full"/>
                  <p:pic>
                    <p:nvPicPr>
                      <p:cNvPr id="0" name="Picture 1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2200" y="3104876"/>
                        <a:ext cx="3633788" cy="36020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91" name="Text Box 4">
            <a:hlinkClick r:id="rId6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9105412" y="6232528"/>
            <a:ext cx="122506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1500" b="1" dirty="0" smtClean="0">
                <a:solidFill>
                  <a:srgbClr val="000000"/>
                </a:solidFill>
              </a:rPr>
              <a:t>PS-4.12%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97292" name="Line 5"/>
          <p:cNvSpPr>
            <a:spLocks noChangeShapeType="1"/>
          </p:cNvSpPr>
          <p:nvPr/>
        </p:nvSpPr>
        <p:spPr bwMode="auto">
          <a:xfrm flipH="1">
            <a:off x="9669906" y="5692068"/>
            <a:ext cx="694592" cy="5334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7293" name="Text Box 6">
            <a:hlinkClick r:id="rId7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0996246" y="6248403"/>
            <a:ext cx="111515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1500" b="1" dirty="0">
                <a:solidFill>
                  <a:srgbClr val="000000"/>
                </a:solidFill>
              </a:rPr>
              <a:t>CO- </a:t>
            </a:r>
            <a:r>
              <a:rPr lang="en-US" sz="1500" b="1" dirty="0" smtClean="0">
                <a:solidFill>
                  <a:srgbClr val="000000"/>
                </a:solidFill>
              </a:rPr>
              <a:t>.28%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97294" name="Line 9"/>
          <p:cNvSpPr>
            <a:spLocks noChangeShapeType="1"/>
          </p:cNvSpPr>
          <p:nvPr/>
        </p:nvSpPr>
        <p:spPr bwMode="auto">
          <a:xfrm flipH="1">
            <a:off x="10591800" y="5715003"/>
            <a:ext cx="243254" cy="460375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7295" name="Text Box 11"/>
          <p:cNvSpPr txBox="1">
            <a:spLocks noChangeArrowheads="1"/>
          </p:cNvSpPr>
          <p:nvPr/>
        </p:nvSpPr>
        <p:spPr bwMode="auto">
          <a:xfrm>
            <a:off x="9795123" y="3886203"/>
            <a:ext cx="144486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1500" b="1" dirty="0" smtClean="0">
                <a:solidFill>
                  <a:srgbClr val="000000"/>
                </a:solidFill>
              </a:rPr>
              <a:t>MOOE-94.71%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97296" name="Line 9"/>
          <p:cNvSpPr>
            <a:spLocks noChangeShapeType="1"/>
          </p:cNvSpPr>
          <p:nvPr/>
        </p:nvSpPr>
        <p:spPr bwMode="auto">
          <a:xfrm>
            <a:off x="11049000" y="5715000"/>
            <a:ext cx="281354" cy="573088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7297" name="Text Box 8"/>
          <p:cNvSpPr txBox="1">
            <a:spLocks noChangeArrowheads="1"/>
          </p:cNvSpPr>
          <p:nvPr/>
        </p:nvSpPr>
        <p:spPr bwMode="auto">
          <a:xfrm>
            <a:off x="10138511" y="6223003"/>
            <a:ext cx="133643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1500" b="1" dirty="0">
                <a:solidFill>
                  <a:srgbClr val="000000"/>
                </a:solidFill>
              </a:rPr>
              <a:t>FE-</a:t>
            </a:r>
            <a:r>
              <a:rPr lang="en-US" sz="1500" b="1" dirty="0" smtClean="0">
                <a:solidFill>
                  <a:srgbClr val="000000"/>
                </a:solidFill>
              </a:rPr>
              <a:t>.80%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5685853" y="5144405"/>
            <a:ext cx="3516923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Budget 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for FY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2017 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By Allotment Class of Expenditure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652795"/>
              </p:ext>
            </p:extLst>
          </p:nvPr>
        </p:nvGraphicFramePr>
        <p:xfrm>
          <a:off x="2827339" y="1831975"/>
          <a:ext cx="6118225" cy="252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1" name="Worksheet" r:id="rId8" imgW="4333795" imgH="1628647" progId="Excel.Sheet.8">
                  <p:embed/>
                </p:oleObj>
              </mc:Choice>
              <mc:Fallback>
                <p:oleObj name="Worksheet" r:id="rId8" imgW="4333795" imgH="1628647" progId="Excel.Sheet.8">
                  <p:embed/>
                  <p:pic>
                    <p:nvPicPr>
                      <p:cNvPr id="0" name="Picture 10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339" y="1831975"/>
                        <a:ext cx="6118225" cy="2528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2831979" y="4377925"/>
            <a:ext cx="31822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**Financial Expenses (Bank Charges)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0" y="0"/>
            <a:ext cx="9144000" cy="152785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Palatino Linotype"/>
                <a:cs typeface="Palatino Linotype"/>
              </a:rPr>
              <a:t>DSWD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Palatino Linotype"/>
                <a:cs typeface="Palatino Linotype"/>
              </a:rPr>
              <a:t>CY2016 vs CY 2017 Approved Budget</a:t>
            </a:r>
            <a:endParaRPr lang="en-US" sz="3200" b="1" dirty="0">
              <a:solidFill>
                <a:schemeClr val="bg1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2164395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028417992"/>
              </p:ext>
            </p:extLst>
          </p:nvPr>
        </p:nvGraphicFramePr>
        <p:xfrm>
          <a:off x="2028968" y="1965278"/>
          <a:ext cx="9290196" cy="4892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Elbow Connector 8"/>
          <p:cNvCxnSpPr/>
          <p:nvPr/>
        </p:nvCxnSpPr>
        <p:spPr>
          <a:xfrm>
            <a:off x="4064345" y="3075530"/>
            <a:ext cx="592540" cy="228601"/>
          </a:xfrm>
          <a:prstGeom prst="bentConnector3">
            <a:avLst>
              <a:gd name="adj1" fmla="val 16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10800000">
            <a:off x="6521666" y="2663357"/>
            <a:ext cx="304799" cy="228591"/>
          </a:xfrm>
          <a:prstGeom prst="bentConnector3">
            <a:avLst>
              <a:gd name="adj1" fmla="val -37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10800000" flipV="1">
            <a:off x="9063252" y="6109220"/>
            <a:ext cx="1294263" cy="190500"/>
          </a:xfrm>
          <a:prstGeom prst="bentConnector3">
            <a:avLst>
              <a:gd name="adj1" fmla="val 4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Elbow Connector 2"/>
          <p:cNvCxnSpPr/>
          <p:nvPr/>
        </p:nvCxnSpPr>
        <p:spPr>
          <a:xfrm rot="10800000">
            <a:off x="2550995" y="3785358"/>
            <a:ext cx="762000" cy="152400"/>
          </a:xfrm>
          <a:prstGeom prst="bentConnector3">
            <a:avLst>
              <a:gd name="adj1" fmla="val 1004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524000" y="0"/>
            <a:ext cx="9144000" cy="152785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alatino Linotype"/>
                <a:cs typeface="Palatino Linotype"/>
              </a:rPr>
              <a:t>DSWD APPROVED BUDGET FOR CY </a:t>
            </a:r>
            <a:r>
              <a:rPr lang="en-US" sz="3200" dirty="0" smtClean="0">
                <a:solidFill>
                  <a:schemeClr val="bg1"/>
                </a:solidFill>
                <a:latin typeface="Palatino Linotype"/>
                <a:cs typeface="Palatino Linotype"/>
              </a:rPr>
              <a:t>2017</a:t>
            </a:r>
            <a:endParaRPr lang="en-US" sz="3200" dirty="0">
              <a:solidFill>
                <a:schemeClr val="bg1"/>
              </a:solidFill>
              <a:latin typeface="Palatino Linotype"/>
              <a:cs typeface="Palatino Linotype"/>
            </a:endParaRPr>
          </a:p>
          <a:p>
            <a:pPr algn="ctr"/>
            <a:r>
              <a:rPr lang="cs-CZ" sz="2000" dirty="0">
                <a:solidFill>
                  <a:schemeClr val="bg1"/>
                </a:solidFill>
                <a:latin typeface="Palatino Linotype"/>
                <a:cs typeface="Palatino Linotype"/>
              </a:rPr>
              <a:t>BY PROGRAM/ACTIVITY/PROJECT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Palatino Linotype"/>
                <a:cs typeface="Palatino Linotype"/>
              </a:rPr>
              <a:t>(in thousand pesos)</a:t>
            </a:r>
          </a:p>
        </p:txBody>
      </p:sp>
    </p:spTree>
    <p:extLst>
      <p:ext uri="{BB962C8B-B14F-4D97-AF65-F5344CB8AC3E}">
        <p14:creationId xmlns:p14="http://schemas.microsoft.com/office/powerpoint/2010/main" val="16667240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1_White Template with yellow-magenta Segoe_TP10286788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Ion Boardroo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Broad stoke of Work and Financial Plan</Template>
  <TotalTime>8935</TotalTime>
  <Words>91</Words>
  <Application>Microsoft Office PowerPoint</Application>
  <PresentationFormat>Widescreen</PresentationFormat>
  <Paragraphs>22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7" baseType="lpstr">
      <vt:lpstr>Arial</vt:lpstr>
      <vt:lpstr>Calibri</vt:lpstr>
      <vt:lpstr>Century Gothic</vt:lpstr>
      <vt:lpstr>Courier New</vt:lpstr>
      <vt:lpstr>HelveticaNeueLT Com 57 Cn</vt:lpstr>
      <vt:lpstr>Impact</vt:lpstr>
      <vt:lpstr>Palatino Linotype</vt:lpstr>
      <vt:lpstr>Wingdings</vt:lpstr>
      <vt:lpstr>Wingdings 3</vt:lpstr>
      <vt:lpstr>1_White Template with yellow-magenta Segoe_TP10286788</vt:lpstr>
      <vt:lpstr>White with Courier font for code slides</vt:lpstr>
      <vt:lpstr>Ion Boardroom</vt:lpstr>
      <vt:lpstr>Chart</vt:lpstr>
      <vt:lpstr>Microsoft Excel 97-2003 Worksheet</vt:lpstr>
      <vt:lpstr>PowerPoint Presentation</vt:lpstr>
      <vt:lpstr>PowerPoint Presentation</vt:lpstr>
      <vt:lpstr>PowerPoint Presentation</vt:lpstr>
    </vt:vector>
  </TitlesOfParts>
  <Company>DSWD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DSWD BUDGET PRESENTATION</dc:title>
  <dc:creator>Ayen Lopez</dc:creator>
  <cp:lastModifiedBy>benjamin mahinay</cp:lastModifiedBy>
  <cp:revision>1343</cp:revision>
  <cp:lastPrinted>2014-10-31T01:55:07Z</cp:lastPrinted>
  <dcterms:created xsi:type="dcterms:W3CDTF">2014-07-31T06:44:01Z</dcterms:created>
  <dcterms:modified xsi:type="dcterms:W3CDTF">2017-01-30T08:59:07Z</dcterms:modified>
</cp:coreProperties>
</file>